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notesSlides/notesSlide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465" r:id="rId3"/>
    <p:sldId id="466" r:id="rId4"/>
    <p:sldId id="472" r:id="rId5"/>
    <p:sldId id="473" r:id="rId6"/>
    <p:sldId id="474" r:id="rId7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66FF"/>
    <a:srgbClr val="006600"/>
    <a:srgbClr val="66CCFF"/>
    <a:srgbClr val="006699"/>
    <a:srgbClr val="336600"/>
    <a:srgbClr val="99FFCC"/>
    <a:srgbClr val="00FFFF"/>
    <a:srgbClr val="FF9966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5577" autoAdjust="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osemaracaipe\Downloads\2016_Relat&#243;rio%20de%20Indicadores%20da%20OUVIDORIA%20-%20UFG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OUVIDORIA\2016_Relat&#243;rio%20de%20Indicadores%20da%20OUVIDORIA%20-%20UFGD.%20v.1.0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galileu\Indicadores-UFGD\OUVIDORIA\2016_Relat&#243;rio%20de%20Indicadores%20da%20OUVIDORIA%20-%20UFGD.%20v.1.0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galileu\Indicadores-UFGD\OUVIDORIA\2016_Relat&#243;rio%20de%20Indicadores%20da%20OUVIDORIA%20-%20UFGD.%20v.1.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osemaracaipe\Downloads\2016_Relat&#243;rio%20de%20Indicadores%20da%20OUVIDORIA%20-%20UFGD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zeus\Indicadores-Gestao\OUVIDORIA\2015_Relat&#243;rio%20de%20Indicadores%20da%20OUVIDORIA%20-%20UFGD%20(Altera&#231;&#245;es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alileu\Indicadores-UFGD\PROAP\COPLAN\3_DADOS%20TABULADOS%20MOODLE\Ouvidoria\C&#243;pia%20de%20C&#243;pia%20de%202016_Relat&#243;rio%20de%20Indicadores%20da%20OUVIDORIA%20-%20UFGD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alileu\Indicadores-UFGD\PROAP\COPLAN\3_DADOS%20TABULADOS%20MOODLE\Ouvidoria\C&#243;pia%20de%20C&#243;pia%20de%202016_Relat&#243;rio%20de%20Indicadores%20da%20OUVIDORIA%20-%20UFGD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galileu\Indicadores-UFGD\OUVIDORIA\2016_Relat&#243;rio%20de%20Indicadores%20da%20OUVIDORIA%20-%20UFGD.%20v.1.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OUVIDORIA\2016_Relat&#243;rio%20de%20Indicadores%20da%20OUVIDORIA%20-%20UFGD.%20v.1.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galileu\Indicadores-UFGD\OUVIDORIA\2016_Relat&#243;rio%20de%20Indicadores%20da%20OUVIDORIA%20-%20UFGD.%20v.1.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5879265091863517"/>
          <c:y val="1.810444652521424E-2"/>
          <c:w val="0.44120729771792222"/>
          <c:h val="0.95067425016529472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'[2016_Relatório de Indicadores da OUVIDORIA - UFGD.xlsx]atendimentos_assuntos'!$C$18:$C$58</c:f>
              <c:strCache>
                <c:ptCount val="41"/>
                <c:pt idx="0">
                  <c:v>Outros</c:v>
                </c:pt>
                <c:pt idx="1">
                  <c:v>Vestibular Processo Seletivo</c:v>
                </c:pt>
                <c:pt idx="2">
                  <c:v>Matrícula</c:v>
                </c:pt>
                <c:pt idx="3">
                  <c:v>Administração</c:v>
                </c:pt>
                <c:pt idx="4">
                  <c:v>Queixa sobre Critério de Avaliação de Professor</c:v>
                </c:pt>
                <c:pt idx="5">
                  <c:v>SiSU</c:v>
                </c:pt>
                <c:pt idx="6">
                  <c:v>Infraestrutura da Universidade</c:v>
                </c:pt>
                <c:pt idx="7">
                  <c:v>Transferência Voluntária</c:v>
                </c:pt>
                <c:pt idx="8">
                  <c:v>Assistência Estudantil</c:v>
                </c:pt>
                <c:pt idx="9">
                  <c:v>Especialização/Mestrado/Doutorado</c:v>
                </c:pt>
                <c:pt idx="10">
                  <c:v>UFGDnet</c:v>
                </c:pt>
                <c:pt idx="11">
                  <c:v>Assédio Moral</c:v>
                </c:pt>
                <c:pt idx="12">
                  <c:v>Curso de Graduação</c:v>
                </c:pt>
                <c:pt idx="13">
                  <c:v>Moradia Estudantil</c:v>
                </c:pt>
                <c:pt idx="14">
                  <c:v>Curso Pré-Vestibular</c:v>
                </c:pt>
                <c:pt idx="15">
                  <c:v>Aquaponia</c:v>
                </c:pt>
                <c:pt idx="16">
                  <c:v>Bolsas UFGD</c:v>
                </c:pt>
                <c:pt idx="17">
                  <c:v>Inscrição</c:v>
                </c:pt>
                <c:pt idx="18">
                  <c:v>Ensino/Cursos/Graduação</c:v>
                </c:pt>
                <c:pt idx="19">
                  <c:v>Solicitação de Documentos SECAC</c:v>
                </c:pt>
                <c:pt idx="20">
                  <c:v>Início das Aulas</c:v>
                </c:pt>
                <c:pt idx="21">
                  <c:v>Portador de Diploma</c:v>
                </c:pt>
                <c:pt idx="22">
                  <c:v>Diploma</c:v>
                </c:pt>
                <c:pt idx="23">
                  <c:v>Queixa contra a Página da UFGD</c:v>
                </c:pt>
                <c:pt idx="24">
                  <c:v>Agressão Física</c:v>
                </c:pt>
                <c:pt idx="25">
                  <c:v>Concurso Público</c:v>
                </c:pt>
                <c:pt idx="26">
                  <c:v>Estágio</c:v>
                </c:pt>
                <c:pt idx="27">
                  <c:v>Mobilidade Acadêmica</c:v>
                </c:pt>
                <c:pt idx="28">
                  <c:v>Pagamento de Fiscais</c:v>
                </c:pt>
                <c:pt idx="29">
                  <c:v>Biblioteca</c:v>
                </c:pt>
                <c:pt idx="30">
                  <c:v>Intercâmbio</c:v>
                </c:pt>
                <c:pt idx="31">
                  <c:v>Busca Professor da UFGD Ou Artigo de Professor</c:v>
                </c:pt>
                <c:pt idx="32">
                  <c:v>Certificado de Pós-Graduação</c:v>
                </c:pt>
                <c:pt idx="33">
                  <c:v>Cota Social</c:v>
                </c:pt>
                <c:pt idx="34">
                  <c:v>Doação de Livros</c:v>
                </c:pt>
                <c:pt idx="35">
                  <c:v>Restaurante Universitário</c:v>
                </c:pt>
                <c:pt idx="36">
                  <c:v>Revalidação</c:v>
                </c:pt>
                <c:pt idx="37">
                  <c:v>Aproveitamento de Disciplinas</c:v>
                </c:pt>
                <c:pt idx="38">
                  <c:v>Centro de Línguas</c:v>
                </c:pt>
                <c:pt idx="39">
                  <c:v>Contratação de Professor</c:v>
                </c:pt>
                <c:pt idx="40">
                  <c:v>Elogio</c:v>
                </c:pt>
              </c:strCache>
            </c:strRef>
          </c:cat>
          <c:val>
            <c:numRef>
              <c:f>'[2016_Relatório de Indicadores da OUVIDORIA - UFGD.xlsx]atendimentos_assuntos'!$P$18:$P$58</c:f>
              <c:numCache>
                <c:formatCode>0</c:formatCode>
                <c:ptCount val="41"/>
                <c:pt idx="0">
                  <c:v>85</c:v>
                </c:pt>
                <c:pt idx="1">
                  <c:v>76</c:v>
                </c:pt>
                <c:pt idx="2">
                  <c:v>66</c:v>
                </c:pt>
                <c:pt idx="3">
                  <c:v>53</c:v>
                </c:pt>
                <c:pt idx="4">
                  <c:v>37</c:v>
                </c:pt>
                <c:pt idx="5">
                  <c:v>30</c:v>
                </c:pt>
                <c:pt idx="6">
                  <c:v>28</c:v>
                </c:pt>
                <c:pt idx="7">
                  <c:v>24</c:v>
                </c:pt>
                <c:pt idx="8">
                  <c:v>21</c:v>
                </c:pt>
                <c:pt idx="9">
                  <c:v>20</c:v>
                </c:pt>
                <c:pt idx="10">
                  <c:v>13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10</c:v>
                </c:pt>
                <c:pt idx="15">
                  <c:v>9</c:v>
                </c:pt>
                <c:pt idx="16">
                  <c:v>9</c:v>
                </c:pt>
                <c:pt idx="17">
                  <c:v>9</c:v>
                </c:pt>
                <c:pt idx="18">
                  <c:v>7</c:v>
                </c:pt>
                <c:pt idx="19">
                  <c:v>7</c:v>
                </c:pt>
                <c:pt idx="20">
                  <c:v>6</c:v>
                </c:pt>
                <c:pt idx="21">
                  <c:v>6</c:v>
                </c:pt>
                <c:pt idx="22">
                  <c:v>5</c:v>
                </c:pt>
                <c:pt idx="23">
                  <c:v>5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4</c:v>
                </c:pt>
                <c:pt idx="29">
                  <c:v>3</c:v>
                </c:pt>
                <c:pt idx="30">
                  <c:v>3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90-409B-9C3D-DA03A7702D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232293120"/>
        <c:axId val="232273792"/>
        <c:axId val="0"/>
      </c:bar3DChart>
      <c:valAx>
        <c:axId val="232273792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232293120"/>
        <c:crosses val="autoZero"/>
        <c:crossBetween val="between"/>
      </c:valAx>
      <c:catAx>
        <c:axId val="23229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 panose="020B0502020202020204" pitchFamily="34" charset="0"/>
              </a:defRPr>
            </a:pPr>
            <a:endParaRPr lang="pt-BR"/>
          </a:p>
        </c:txPr>
        <c:crossAx val="23227379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2502734033246"/>
          <c:y val="0.23088913574953918"/>
          <c:w val="0.40661235614778934"/>
          <c:h val="0.7149079851214879"/>
        </c:manualLayout>
      </c:layout>
      <c:pieChart>
        <c:varyColors val="1"/>
        <c:ser>
          <c:idx val="0"/>
          <c:order val="0"/>
          <c:tx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tx>
          <c:spPr>
            <a:solidFill>
              <a:srgbClr val="006600"/>
            </a:solidFill>
          </c:spPr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7B8A-4F3A-8E58-3095A9B645A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7B8A-4F3A-8E58-3095A9B645A0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8A-4F3A-8E58-3095A9B645A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8A-4F3A-8E58-3095A9B64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status_manifestações!$E$51:$F$51</c:f>
              <c:numCache>
                <c:formatCode>0%</c:formatCode>
                <c:ptCount val="2"/>
                <c:pt idx="0">
                  <c:v>3.4768211920529798E-2</c:v>
                </c:pt>
                <c:pt idx="1">
                  <c:v>0.96523178807947019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B8A-4F3A-8E58-3095A9B64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20117016622925"/>
          <c:y val="0.1463432835820897"/>
          <c:w val="0.51570483377077858"/>
          <c:h val="0.85365683291119254"/>
        </c:manualLayout>
      </c:layout>
      <c:pie3DChart>
        <c:varyColors val="1"/>
        <c:ser>
          <c:idx val="0"/>
          <c:order val="0"/>
          <c:tx>
            <c:strRef>
              <c:f>tipo_manifestação!$Q$33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217-4ABD-8FFE-28759B344764}"/>
              </c:ext>
            </c:extLst>
          </c:dPt>
          <c:dPt>
            <c:idx val="1"/>
            <c:bubble3D val="0"/>
            <c:spPr>
              <a:solidFill>
                <a:srgbClr val="62FC24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F217-4ABD-8FFE-28759B344764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F217-4ABD-8FFE-28759B344764}"/>
              </c:ext>
            </c:extLst>
          </c:dPt>
          <c:dPt>
            <c:idx val="5"/>
            <c:bubble3D val="0"/>
            <c:spPr>
              <a:solidFill>
                <a:srgbClr val="CC33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F217-4ABD-8FFE-28759B344764}"/>
              </c:ext>
            </c:extLst>
          </c:dPt>
          <c:dLbls>
            <c:dLbl>
              <c:idx val="0"/>
              <c:layout>
                <c:manualLayout>
                  <c:x val="-7.2006780402449691E-2"/>
                  <c:y val="3.214141819072666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17-4ABD-8FFE-28759B344764}"/>
                </c:ext>
              </c:extLst>
            </c:dLbl>
            <c:dLbl>
              <c:idx val="1"/>
              <c:layout>
                <c:manualLayout>
                  <c:x val="4.6081477157696997E-2"/>
                  <c:y val="-1.23834236629512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17-4ABD-8FFE-28759B344764}"/>
                </c:ext>
              </c:extLst>
            </c:dLbl>
            <c:dLbl>
              <c:idx val="2"/>
              <c:layout>
                <c:manualLayout>
                  <c:x val="-4.095199037620291E-2"/>
                  <c:y val="-0.1196113773534098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17-4ABD-8FFE-28759B344764}"/>
                </c:ext>
              </c:extLst>
            </c:dLbl>
            <c:dLbl>
              <c:idx val="3"/>
              <c:layout>
                <c:manualLayout>
                  <c:x val="6.2169728783902013E-2"/>
                  <c:y val="-0.1577880427850361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17-4ABD-8FFE-28759B344764}"/>
                </c:ext>
              </c:extLst>
            </c:dLbl>
            <c:dLbl>
              <c:idx val="4"/>
              <c:layout>
                <c:manualLayout>
                  <c:x val="9.642205140249055E-2"/>
                  <c:y val="-4.493148583699770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17-4ABD-8FFE-28759B344764}"/>
                </c:ext>
              </c:extLst>
            </c:dLbl>
            <c:dLbl>
              <c:idx val="5"/>
              <c:layout>
                <c:manualLayout>
                  <c:x val="0.11200210227385939"/>
                  <c:y val="4.90305757234890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17-4ABD-8FFE-28759B344764}"/>
                </c:ext>
              </c:extLst>
            </c:dLbl>
            <c:dLbl>
              <c:idx val="6"/>
              <c:layout>
                <c:manualLayout>
                  <c:x val="9.349304430225315E-2"/>
                  <c:y val="0.169657173535126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17-4ABD-8FFE-28759B344764}"/>
                </c:ext>
              </c:extLst>
            </c:dLbl>
            <c:dLbl>
              <c:idx val="7"/>
              <c:layout>
                <c:manualLayout>
                  <c:x val="5.7556371060445873E-2"/>
                  <c:y val="0.2667551628432969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199666447944004"/>
                      <c:h val="0.104186533606256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217-4ABD-8FFE-28759B344764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latin typeface="Century Gothic" panose="020B0502020202020204" pitchFamily="34" charset="0"/>
                  </a:defRPr>
                </a:pPr>
                <a:endParaRPr lang="pt-B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tipo_manifestação!$D$34:$D$41</c:f>
              <c:strCache>
                <c:ptCount val="8"/>
                <c:pt idx="0">
                  <c:v>Solicitação de Informação</c:v>
                </c:pt>
                <c:pt idx="1">
                  <c:v>Reclamação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Sugestão</c:v>
                </c:pt>
                <c:pt idx="5">
                  <c:v>Elogio</c:v>
                </c:pt>
                <c:pt idx="6">
                  <c:v>Outros</c:v>
                </c:pt>
                <c:pt idx="7">
                  <c:v>Agradecimento</c:v>
                </c:pt>
              </c:strCache>
            </c:strRef>
          </c:cat>
          <c:val>
            <c:numRef>
              <c:f>tipo_manifestação!$Q$34:$Q$41</c:f>
              <c:numCache>
                <c:formatCode>0.0%</c:formatCode>
                <c:ptCount val="8"/>
                <c:pt idx="0">
                  <c:v>0.58774834437086088</c:v>
                </c:pt>
                <c:pt idx="1">
                  <c:v>0.23178807947019867</c:v>
                </c:pt>
                <c:pt idx="2">
                  <c:v>0.11092715231788079</c:v>
                </c:pt>
                <c:pt idx="3">
                  <c:v>3.1456953642384107E-2</c:v>
                </c:pt>
                <c:pt idx="4">
                  <c:v>2.3178807947019868E-2</c:v>
                </c:pt>
                <c:pt idx="5">
                  <c:v>6.6225165562913907E-3</c:v>
                </c:pt>
                <c:pt idx="6">
                  <c:v>6.6225165562913907E-3</c:v>
                </c:pt>
                <c:pt idx="7">
                  <c:v>1.6556291390728477E-3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217-4ABD-8FFE-28759B3447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2140447751234508"/>
          <c:y val="3.4199815932099406E-2"/>
          <c:w val="0.59930184839183243"/>
          <c:h val="0.8535660599243275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tipo_manifestação!$Q$17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tipo_manifestação!$D$18:$D$25</c:f>
              <c:strCache>
                <c:ptCount val="8"/>
                <c:pt idx="0">
                  <c:v>Solicitação de Informação</c:v>
                </c:pt>
                <c:pt idx="1">
                  <c:v>Reclamação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Sugestão</c:v>
                </c:pt>
                <c:pt idx="5">
                  <c:v>Elogio</c:v>
                </c:pt>
                <c:pt idx="6">
                  <c:v>Outros</c:v>
                </c:pt>
                <c:pt idx="7">
                  <c:v>Agradecimento</c:v>
                </c:pt>
              </c:strCache>
            </c:strRef>
          </c:cat>
          <c:val>
            <c:numRef>
              <c:f>tipo_manifestação!$Q$18:$Q$25</c:f>
              <c:numCache>
                <c:formatCode>General</c:formatCode>
                <c:ptCount val="8"/>
                <c:pt idx="0">
                  <c:v>355</c:v>
                </c:pt>
                <c:pt idx="1">
                  <c:v>140</c:v>
                </c:pt>
                <c:pt idx="2">
                  <c:v>67</c:v>
                </c:pt>
                <c:pt idx="3">
                  <c:v>19</c:v>
                </c:pt>
                <c:pt idx="4">
                  <c:v>14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5E-4BAB-A799-D7A60CEFD7B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292542336"/>
        <c:axId val="292540800"/>
        <c:axId val="0"/>
      </c:bar3DChart>
      <c:valAx>
        <c:axId val="292540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92542336"/>
        <c:crosses val="autoZero"/>
        <c:crossBetween val="between"/>
      </c:valAx>
      <c:catAx>
        <c:axId val="292542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9254080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1596683976146795"/>
          <c:y val="2.740577801440303E-2"/>
          <c:w val="0.44120729771792222"/>
          <c:h val="0.95449104405842422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-1.2457524984209148E-16"/>
                  <c:y val="2.56339715115747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67-4DE8-B8A3-EB3702EDCB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'[2016_Relatório de Indicadores da OUVIDORIA - UFGD.xlsx]atendimentos_assuntos'!$C$66:$C$106</c:f>
              <c:strCache>
                <c:ptCount val="41"/>
                <c:pt idx="0">
                  <c:v>Outros</c:v>
                </c:pt>
                <c:pt idx="1">
                  <c:v>Vestibular Processo Seletivo</c:v>
                </c:pt>
                <c:pt idx="2">
                  <c:v>Matrícula</c:v>
                </c:pt>
                <c:pt idx="3">
                  <c:v>Administração</c:v>
                </c:pt>
                <c:pt idx="4">
                  <c:v>Queixa sobre Critério de Avaliação de Professor</c:v>
                </c:pt>
                <c:pt idx="5">
                  <c:v>SiSU</c:v>
                </c:pt>
                <c:pt idx="6">
                  <c:v>Infraestrutura da Universidade</c:v>
                </c:pt>
                <c:pt idx="7">
                  <c:v>Transferência Voluntária</c:v>
                </c:pt>
                <c:pt idx="8">
                  <c:v>Assistência Estudantil</c:v>
                </c:pt>
                <c:pt idx="9">
                  <c:v>Especialização/Mestrado/Doutorado</c:v>
                </c:pt>
                <c:pt idx="10">
                  <c:v>UFGDnet</c:v>
                </c:pt>
                <c:pt idx="11">
                  <c:v>Assédio Moral</c:v>
                </c:pt>
                <c:pt idx="12">
                  <c:v>Curso de Graduação</c:v>
                </c:pt>
                <c:pt idx="13">
                  <c:v>Moradia Estudantil</c:v>
                </c:pt>
                <c:pt idx="14">
                  <c:v>Curso Pré-Vestibular</c:v>
                </c:pt>
                <c:pt idx="15">
                  <c:v>Aquaponia</c:v>
                </c:pt>
                <c:pt idx="16">
                  <c:v>Bolsas UFGD</c:v>
                </c:pt>
                <c:pt idx="17">
                  <c:v>Inscrição</c:v>
                </c:pt>
                <c:pt idx="18">
                  <c:v>Ensino/Cursos/Graduação</c:v>
                </c:pt>
                <c:pt idx="19">
                  <c:v>Solicitação de Documentos SECAC</c:v>
                </c:pt>
                <c:pt idx="20">
                  <c:v>Início das Aulas</c:v>
                </c:pt>
                <c:pt idx="21">
                  <c:v>Portador de Diploma</c:v>
                </c:pt>
                <c:pt idx="22">
                  <c:v>Diploma</c:v>
                </c:pt>
                <c:pt idx="23">
                  <c:v>Queixa contra a Página da UFGD</c:v>
                </c:pt>
                <c:pt idx="24">
                  <c:v>Agressão Física</c:v>
                </c:pt>
                <c:pt idx="25">
                  <c:v>Concurso Público</c:v>
                </c:pt>
                <c:pt idx="26">
                  <c:v>Estágio</c:v>
                </c:pt>
                <c:pt idx="27">
                  <c:v>Mobilidade Acadêmica</c:v>
                </c:pt>
                <c:pt idx="28">
                  <c:v>Pagamento de Fiscais</c:v>
                </c:pt>
                <c:pt idx="29">
                  <c:v>Biblioteca</c:v>
                </c:pt>
                <c:pt idx="30">
                  <c:v>Intercâmbio</c:v>
                </c:pt>
                <c:pt idx="31">
                  <c:v>Busca Professor da UFGD Ou Artigo de Professor</c:v>
                </c:pt>
                <c:pt idx="32">
                  <c:v>Certificado de Pós-Graduação</c:v>
                </c:pt>
                <c:pt idx="33">
                  <c:v>Cota Social</c:v>
                </c:pt>
                <c:pt idx="34">
                  <c:v>Doação de Livros</c:v>
                </c:pt>
                <c:pt idx="35">
                  <c:v>Restaurante Universitário</c:v>
                </c:pt>
                <c:pt idx="36">
                  <c:v>Revalidação</c:v>
                </c:pt>
                <c:pt idx="37">
                  <c:v>Aproveitamento de Disciplinas</c:v>
                </c:pt>
                <c:pt idx="38">
                  <c:v>Centro de Línguas</c:v>
                </c:pt>
                <c:pt idx="39">
                  <c:v>Contratação de Professor</c:v>
                </c:pt>
                <c:pt idx="40">
                  <c:v>Elogio</c:v>
                </c:pt>
              </c:strCache>
            </c:strRef>
          </c:cat>
          <c:val>
            <c:numRef>
              <c:f>'[2016_Relatório de Indicadores da OUVIDORIA - UFGD.xlsx]atendimentos_assuntos'!$P$66:$P$106</c:f>
              <c:numCache>
                <c:formatCode>0.0%</c:formatCode>
                <c:ptCount val="41"/>
                <c:pt idx="0">
                  <c:v>0.14072847682119205</c:v>
                </c:pt>
                <c:pt idx="1">
                  <c:v>0.12582781456953643</c:v>
                </c:pt>
                <c:pt idx="2">
                  <c:v>0.10927152317880795</c:v>
                </c:pt>
                <c:pt idx="3">
                  <c:v>8.7748344370860931E-2</c:v>
                </c:pt>
                <c:pt idx="4">
                  <c:v>6.1258278145695365E-2</c:v>
                </c:pt>
                <c:pt idx="5">
                  <c:v>4.9668874172185427E-2</c:v>
                </c:pt>
                <c:pt idx="6">
                  <c:v>4.6357615894039736E-2</c:v>
                </c:pt>
                <c:pt idx="7">
                  <c:v>3.9735099337748346E-2</c:v>
                </c:pt>
                <c:pt idx="8">
                  <c:v>3.4768211920529798E-2</c:v>
                </c:pt>
                <c:pt idx="9">
                  <c:v>3.3112582781456956E-2</c:v>
                </c:pt>
                <c:pt idx="10">
                  <c:v>2.1523178807947019E-2</c:v>
                </c:pt>
                <c:pt idx="11">
                  <c:v>1.9867549668874173E-2</c:v>
                </c:pt>
                <c:pt idx="12">
                  <c:v>1.9867549668874173E-2</c:v>
                </c:pt>
                <c:pt idx="13">
                  <c:v>1.9867549668874173E-2</c:v>
                </c:pt>
                <c:pt idx="14">
                  <c:v>1.6556291390728478E-2</c:v>
                </c:pt>
                <c:pt idx="15">
                  <c:v>1.4900662251655629E-2</c:v>
                </c:pt>
                <c:pt idx="16">
                  <c:v>1.4900662251655629E-2</c:v>
                </c:pt>
                <c:pt idx="17">
                  <c:v>1.4900662251655629E-2</c:v>
                </c:pt>
                <c:pt idx="18">
                  <c:v>1.1589403973509934E-2</c:v>
                </c:pt>
                <c:pt idx="19">
                  <c:v>1.1589403973509934E-2</c:v>
                </c:pt>
                <c:pt idx="20">
                  <c:v>9.9337748344370865E-3</c:v>
                </c:pt>
                <c:pt idx="21">
                  <c:v>9.9337748344370865E-3</c:v>
                </c:pt>
                <c:pt idx="22">
                  <c:v>8.2781456953642391E-3</c:v>
                </c:pt>
                <c:pt idx="23">
                  <c:v>8.2781456953642391E-3</c:v>
                </c:pt>
                <c:pt idx="24">
                  <c:v>6.6225165562913907E-3</c:v>
                </c:pt>
                <c:pt idx="25">
                  <c:v>6.6225165562913907E-3</c:v>
                </c:pt>
                <c:pt idx="26">
                  <c:v>6.6225165562913907E-3</c:v>
                </c:pt>
                <c:pt idx="27">
                  <c:v>6.6225165562913907E-3</c:v>
                </c:pt>
                <c:pt idx="28">
                  <c:v>6.6225165562913907E-3</c:v>
                </c:pt>
                <c:pt idx="29">
                  <c:v>4.9668874172185433E-3</c:v>
                </c:pt>
                <c:pt idx="30">
                  <c:v>4.9668874172185433E-3</c:v>
                </c:pt>
                <c:pt idx="31">
                  <c:v>3.3112582781456954E-3</c:v>
                </c:pt>
                <c:pt idx="32">
                  <c:v>3.3112582781456954E-3</c:v>
                </c:pt>
                <c:pt idx="33">
                  <c:v>3.3112582781456954E-3</c:v>
                </c:pt>
                <c:pt idx="34">
                  <c:v>3.3112582781456954E-3</c:v>
                </c:pt>
                <c:pt idx="35">
                  <c:v>3.3112582781456954E-3</c:v>
                </c:pt>
                <c:pt idx="36">
                  <c:v>3.3112582781456954E-3</c:v>
                </c:pt>
                <c:pt idx="37">
                  <c:v>1.6556291390728477E-3</c:v>
                </c:pt>
                <c:pt idx="38">
                  <c:v>1.6556291390728477E-3</c:v>
                </c:pt>
                <c:pt idx="39">
                  <c:v>1.6556291390728477E-3</c:v>
                </c:pt>
                <c:pt idx="40">
                  <c:v>1.6556291390728477E-3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A3-4E9B-B575-4E8614135B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shape val="cylinder"/>
        <c:axId val="233727872"/>
        <c:axId val="233592704"/>
        <c:axId val="0"/>
      </c:bar3DChart>
      <c:valAx>
        <c:axId val="23359270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one"/>
        <c:crossAx val="233727872"/>
        <c:crosses val="autoZero"/>
        <c:crossBetween val="between"/>
      </c:valAx>
      <c:catAx>
        <c:axId val="2337278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600">
                <a:latin typeface="Century Gothic" panose="020B0502020202020204" pitchFamily="34" charset="0"/>
              </a:defRPr>
            </a:pPr>
            <a:endParaRPr lang="pt-BR"/>
          </a:p>
        </c:txPr>
        <c:crossAx val="2335927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Verdana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9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73704068241469"/>
          <c:y val="0.11554181826280444"/>
          <c:w val="0.59101159230096234"/>
          <c:h val="0.7269652326026349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0377241907261591"/>
          <c:y val="2.7405778014403009E-2"/>
          <c:w val="0.56295111548556431"/>
          <c:h val="0.92204836495082243"/>
        </c:manualLayout>
      </c:layout>
      <c:bar3D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66914176"/>
        <c:axId val="66913024"/>
        <c:axId val="0"/>
      </c:bar3DChart>
      <c:valAx>
        <c:axId val="66913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914176"/>
        <c:crosses val="autoZero"/>
        <c:crossBetween val="between"/>
      </c:valAx>
      <c:catAx>
        <c:axId val="6691417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66913024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42425757884832"/>
          <c:y val="0.15732575997659734"/>
          <c:w val="0.48716980656142583"/>
          <c:h val="0.84267420304705554"/>
        </c:manualLayout>
      </c:layout>
      <c:pie3DChart>
        <c:varyColors val="1"/>
        <c:ser>
          <c:idx val="0"/>
          <c:order val="0"/>
          <c:tx>
            <c:strRef>
              <c:f>atendimento_clientela!$P$87</c:f>
              <c:strCache>
                <c:ptCount val="1"/>
                <c:pt idx="0">
                  <c:v>Total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0066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B1F-429E-8394-2F54BAFA31B8}"/>
              </c:ext>
            </c:extLst>
          </c:dPt>
          <c:dPt>
            <c:idx val="1"/>
            <c:bubble3D val="0"/>
            <c:spPr>
              <a:solidFill>
                <a:srgbClr val="62FC24"/>
              </a:solidFill>
              <a:ln>
                <a:solidFill>
                  <a:srgbClr val="62FC24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B1F-429E-8394-2F54BAFA31B8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rgbClr val="0066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B1F-429E-8394-2F54BAFA31B8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CB1F-429E-8394-2F54BAFA31B8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B1F-429E-8394-2F54BAFA31B8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46E7-4AFF-B821-153470F57E2A}"/>
              </c:ext>
            </c:extLst>
          </c:dPt>
          <c:dPt>
            <c:idx val="9"/>
            <c:bubble3D val="0"/>
            <c:spPr>
              <a:solidFill>
                <a:srgbClr val="9966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C-CB1F-429E-8394-2F54BAFA31B8}"/>
              </c:ext>
            </c:extLst>
          </c:dPt>
          <c:dLbls>
            <c:dLbl>
              <c:idx val="0"/>
              <c:layout>
                <c:manualLayout>
                  <c:x val="2.6286379695495809E-2"/>
                  <c:y val="-1.040049849883872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1F-429E-8394-2F54BAFA31B8}"/>
                </c:ext>
              </c:extLst>
            </c:dLbl>
            <c:dLbl>
              <c:idx val="1"/>
              <c:layout>
                <c:manualLayout>
                  <c:x val="3.8302767889065094E-2"/>
                  <c:y val="0.196872236867113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1F-429E-8394-2F54BAFA31B8}"/>
                </c:ext>
              </c:extLst>
            </c:dLbl>
            <c:dLbl>
              <c:idx val="2"/>
              <c:layout>
                <c:manualLayout>
                  <c:x val="3.8302767889065094E-2"/>
                  <c:y val="-0.1072039092218742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1F-429E-8394-2F54BAFA31B8}"/>
                </c:ext>
              </c:extLst>
            </c:dLbl>
            <c:dLbl>
              <c:idx val="3"/>
              <c:layout>
                <c:manualLayout>
                  <c:x val="0.11304717848157625"/>
                  <c:y val="-7.86034007365599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1F-429E-8394-2F54BAFA31B8}"/>
                </c:ext>
              </c:extLst>
            </c:dLbl>
            <c:dLbl>
              <c:idx val="4"/>
              <c:layout>
                <c:manualLayout>
                  <c:x val="9.659892258728206E-2"/>
                  <c:y val="-0.2035759243497255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1F-429E-8394-2F54BAFA31B8}"/>
                </c:ext>
              </c:extLst>
            </c:dLbl>
            <c:dLbl>
              <c:idx val="5"/>
              <c:layout>
                <c:manualLayout>
                  <c:x val="2.6194761212264845E-2"/>
                  <c:y val="-0.1629089436672093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1F-429E-8394-2F54BAFA31B8}"/>
                </c:ext>
              </c:extLst>
            </c:dLbl>
            <c:dLbl>
              <c:idx val="6"/>
              <c:layout>
                <c:manualLayout>
                  <c:x val="0.112844423314404"/>
                  <c:y val="-2.6336288938653987E-2"/>
                </c:manualLayout>
              </c:layout>
              <c:spPr>
                <a:ln>
                  <a:solidFill>
                    <a:schemeClr val="tx1"/>
                  </a:solidFill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/>
                  </a:pPr>
                  <a:endParaRPr lang="pt-B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015129182048094"/>
                      <c:h val="0.244964866033676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B1F-429E-8394-2F54BAFA31B8}"/>
                </c:ext>
              </c:extLst>
            </c:dLbl>
            <c:dLbl>
              <c:idx val="7"/>
              <c:layout>
                <c:manualLayout>
                  <c:x val="0.13855402527269817"/>
                  <c:y val="0.1348127887086511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6E7-4AFF-B821-153470F57E2A}"/>
                </c:ext>
              </c:extLst>
            </c:dLbl>
            <c:dLbl>
              <c:idx val="8"/>
              <c:layout>
                <c:manualLayout>
                  <c:x val="0.17206469740539188"/>
                  <c:y val="0.2394125699993664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6E7-4AFF-B821-153470F57E2A}"/>
                </c:ext>
              </c:extLst>
            </c:dLbl>
            <c:dLbl>
              <c:idx val="9"/>
              <c:layout>
                <c:manualLayout>
                  <c:x val="1.6915456441774182E-2"/>
                  <c:y val="0.1657857695729659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B1F-429E-8394-2F54BAFA31B8}"/>
                </c:ext>
              </c:extLst>
            </c:dLbl>
            <c:spPr>
              <a:ln>
                <a:solidFill>
                  <a:schemeClr val="tx1"/>
                </a:solidFill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atendimento_clientela!$C$88:$C$97</c:f>
              <c:strCache>
                <c:ptCount val="10"/>
                <c:pt idx="0">
                  <c:v>Comunidade Externa</c:v>
                </c:pt>
                <c:pt idx="1">
                  <c:v>Acadêmico(a) da UFGD</c:v>
                </c:pt>
                <c:pt idx="2">
                  <c:v>Vestibulando</c:v>
                </c:pt>
                <c:pt idx="3">
                  <c:v>Técnico Administrativo da UFGD</c:v>
                </c:pt>
                <c:pt idx="4">
                  <c:v>Calouro da UFGD</c:v>
                </c:pt>
                <c:pt idx="5">
                  <c:v>Professor da UFGD</c:v>
                </c:pt>
                <c:pt idx="6">
                  <c:v>Acadêmico(a) de Outra Universidade/Faculdade</c:v>
                </c:pt>
                <c:pt idx="7">
                  <c:v>Egresso da UFGD</c:v>
                </c:pt>
                <c:pt idx="8">
                  <c:v>Comunidade Interna</c:v>
                </c:pt>
                <c:pt idx="9">
                  <c:v>Outros</c:v>
                </c:pt>
              </c:strCache>
            </c:strRef>
          </c:cat>
          <c:val>
            <c:numRef>
              <c:f>atendimento_clientela!$P$88:$P$97</c:f>
              <c:numCache>
                <c:formatCode>0%</c:formatCode>
                <c:ptCount val="10"/>
                <c:pt idx="0">
                  <c:v>0.35430463576158938</c:v>
                </c:pt>
                <c:pt idx="1">
                  <c:v>0.20198675496688742</c:v>
                </c:pt>
                <c:pt idx="2">
                  <c:v>0.11423841059602649</c:v>
                </c:pt>
                <c:pt idx="3">
                  <c:v>0.10761589403973509</c:v>
                </c:pt>
                <c:pt idx="4">
                  <c:v>8.7748344370860931E-2</c:v>
                </c:pt>
                <c:pt idx="5">
                  <c:v>6.1258278145695365E-2</c:v>
                </c:pt>
                <c:pt idx="6">
                  <c:v>2.8145695364238412E-2</c:v>
                </c:pt>
                <c:pt idx="7">
                  <c:v>2.1523178807947019E-2</c:v>
                </c:pt>
                <c:pt idx="8">
                  <c:v>1.3245033112582781E-2</c:v>
                </c:pt>
                <c:pt idx="9">
                  <c:v>9.9337748344370865E-3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CB1F-429E-8394-2F54BAFA31B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56756437340267"/>
          <c:y val="7.5637390181532774E-2"/>
          <c:w val="0.47348912671360316"/>
          <c:h val="0.922048364950822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atendimento_clientela!$C$69</c:f>
              <c:strCache>
                <c:ptCount val="1"/>
                <c:pt idx="0">
                  <c:v>Clientela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C2C-4BA4-868F-592F93A7948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C2C-4BA4-868F-592F93A7948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C2C-4BA4-868F-592F93A7948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C2C-4BA4-868F-592F93A7948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C2C-4BA4-868F-592F93A794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atendimento_clientela!$C$70:$C$79</c:f>
              <c:strCache>
                <c:ptCount val="10"/>
                <c:pt idx="0">
                  <c:v>Comunidade Externa</c:v>
                </c:pt>
                <c:pt idx="1">
                  <c:v>Acadêmico(a) da UFGD</c:v>
                </c:pt>
                <c:pt idx="2">
                  <c:v>Vestibulando</c:v>
                </c:pt>
                <c:pt idx="3">
                  <c:v>Técnico Administrativo da UFGD</c:v>
                </c:pt>
                <c:pt idx="4">
                  <c:v>Calouro da UFGD</c:v>
                </c:pt>
                <c:pt idx="5">
                  <c:v>Professor da UFGD</c:v>
                </c:pt>
                <c:pt idx="6">
                  <c:v>Acadêmico(a) de Outra Universidade/Faculdade</c:v>
                </c:pt>
                <c:pt idx="7">
                  <c:v>Egresso da UFGD</c:v>
                </c:pt>
                <c:pt idx="8">
                  <c:v>Comunidade Interna</c:v>
                </c:pt>
                <c:pt idx="9">
                  <c:v>Outros</c:v>
                </c:pt>
              </c:strCache>
            </c:strRef>
          </c:cat>
          <c:val>
            <c:numRef>
              <c:f>atendimento_clientela!$P$70:$P$79</c:f>
              <c:numCache>
                <c:formatCode>General</c:formatCode>
                <c:ptCount val="10"/>
                <c:pt idx="0">
                  <c:v>214</c:v>
                </c:pt>
                <c:pt idx="1">
                  <c:v>122</c:v>
                </c:pt>
                <c:pt idx="2">
                  <c:v>69</c:v>
                </c:pt>
                <c:pt idx="3">
                  <c:v>65</c:v>
                </c:pt>
                <c:pt idx="4">
                  <c:v>53</c:v>
                </c:pt>
                <c:pt idx="5">
                  <c:v>37</c:v>
                </c:pt>
                <c:pt idx="6">
                  <c:v>17</c:v>
                </c:pt>
                <c:pt idx="7">
                  <c:v>13</c:v>
                </c:pt>
                <c:pt idx="8">
                  <c:v>8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2C-4BA4-868F-592F93A794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"/>
        <c:shape val="cylinder"/>
        <c:axId val="167511552"/>
        <c:axId val="165083776"/>
        <c:axId val="0"/>
      </c:bar3DChart>
      <c:valAx>
        <c:axId val="165083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511552"/>
        <c:crosses val="autoZero"/>
        <c:crossBetween val="between"/>
      </c:valAx>
      <c:catAx>
        <c:axId val="1675115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6508377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54390857392826"/>
          <c:y val="1.9690038745156849E-2"/>
          <c:w val="0.73330845363079611"/>
          <c:h val="0.8803130671812482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atendimento_clientela!$C$80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atendimento_clientela!$D$69:$O$69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atendimento_clientela!$D$80:$O$80</c:f>
              <c:numCache>
                <c:formatCode>General</c:formatCode>
                <c:ptCount val="12"/>
                <c:pt idx="0">
                  <c:v>102</c:v>
                </c:pt>
                <c:pt idx="1">
                  <c:v>136</c:v>
                </c:pt>
                <c:pt idx="2">
                  <c:v>78</c:v>
                </c:pt>
                <c:pt idx="3">
                  <c:v>69</c:v>
                </c:pt>
                <c:pt idx="4">
                  <c:v>55</c:v>
                </c:pt>
                <c:pt idx="5">
                  <c:v>34</c:v>
                </c:pt>
                <c:pt idx="6">
                  <c:v>22</c:v>
                </c:pt>
                <c:pt idx="7">
                  <c:v>22</c:v>
                </c:pt>
                <c:pt idx="8">
                  <c:v>19</c:v>
                </c:pt>
                <c:pt idx="9">
                  <c:v>24</c:v>
                </c:pt>
                <c:pt idx="10">
                  <c:v>32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D1-455B-8C63-B2B057D80A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cylinder"/>
        <c:axId val="301740800"/>
        <c:axId val="301742720"/>
        <c:axId val="0"/>
      </c:bar3DChart>
      <c:catAx>
        <c:axId val="301740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301742720"/>
        <c:crosses val="autoZero"/>
        <c:auto val="1"/>
        <c:lblAlgn val="ctr"/>
        <c:lblOffset val="100"/>
        <c:noMultiLvlLbl val="0"/>
      </c:catAx>
      <c:valAx>
        <c:axId val="301742720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0174080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271216097987752"/>
          <c:y val="3.5355560009799336E-2"/>
          <c:w val="0.75728783902012253"/>
          <c:h val="0.8747507141974971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manifestação_histórico!$D$17</c:f>
              <c:strCache>
                <c:ptCount val="1"/>
                <c:pt idx="0">
                  <c:v>Manifestação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manifestação_histórico!$E$17:$L$17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manifestação_histórico!$E$26:$L$26</c:f>
              <c:numCache>
                <c:formatCode>#,##0</c:formatCode>
                <c:ptCount val="8"/>
                <c:pt idx="0">
                  <c:v>2519</c:v>
                </c:pt>
                <c:pt idx="1">
                  <c:v>1761</c:v>
                </c:pt>
                <c:pt idx="2">
                  <c:v>2203</c:v>
                </c:pt>
                <c:pt idx="3">
                  <c:v>2022</c:v>
                </c:pt>
                <c:pt idx="4">
                  <c:v>1226</c:v>
                </c:pt>
                <c:pt idx="5">
                  <c:v>716</c:v>
                </c:pt>
                <c:pt idx="6">
                  <c:v>864</c:v>
                </c:pt>
                <c:pt idx="7">
                  <c:v>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FE-4233-8470-7B8606299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shape val="cylinder"/>
        <c:axId val="294197888"/>
        <c:axId val="294207872"/>
        <c:axId val="0"/>
      </c:bar3DChart>
      <c:catAx>
        <c:axId val="29419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4207872"/>
        <c:crosses val="autoZero"/>
        <c:auto val="1"/>
        <c:lblAlgn val="ctr"/>
        <c:lblOffset val="100"/>
        <c:noMultiLvlLbl val="0"/>
      </c:catAx>
      <c:valAx>
        <c:axId val="2942078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2941978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700"/>
            </a:pPr>
            <a:endParaRPr lang="pt-BR"/>
          </a:p>
        </c:txPr>
      </c:dTable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568445610965316"/>
          <c:y val="0.28509202461758265"/>
          <c:w val="0.42290766422363313"/>
          <c:h val="0.56714742600163481"/>
        </c:manualLayout>
      </c:layout>
      <c:pieChart>
        <c:varyColors val="1"/>
        <c:ser>
          <c:idx val="0"/>
          <c:order val="0"/>
          <c:tx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tx>
          <c:spPr>
            <a:solidFill>
              <a:srgbClr val="006600"/>
            </a:solidFill>
          </c:spPr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DB66-4F9B-B2CD-88B67A9D3AAC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DB66-4F9B-B2CD-88B67A9D3AAC}"/>
              </c:ext>
            </c:extLst>
          </c:dPt>
          <c:dLbls>
            <c:dLbl>
              <c:idx val="0"/>
              <c:layout>
                <c:manualLayout>
                  <c:x val="-1.6586422790901136E-2"/>
                  <c:y val="-4.757269023924797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66-4F9B-B2CD-88B67A9D3AA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66-4F9B-B2CD-88B67A9D3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status_manifestações!$E$17:$F$17</c:f>
              <c:strCache>
                <c:ptCount val="2"/>
                <c:pt idx="0">
                  <c:v>Em Andamento</c:v>
                </c:pt>
                <c:pt idx="1">
                  <c:v>Concluída</c:v>
                </c:pt>
              </c:strCache>
            </c:strRef>
          </c:cat>
          <c:val>
            <c:numRef>
              <c:f>status_manifestações!$E$30:$F$30</c:f>
              <c:numCache>
                <c:formatCode>General</c:formatCode>
                <c:ptCount val="2"/>
                <c:pt idx="0">
                  <c:v>21</c:v>
                </c:pt>
                <c:pt idx="1">
                  <c:v>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B66-4F9B-B2CD-88B67A9D3A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scene3d>
          <a:camera prst="orthographicFront"/>
          <a:lightRig rig="threePt" dir="t"/>
        </a:scene3d>
      </c:spPr>
    </c:plotArea>
    <c:legend>
      <c:legendPos val="b"/>
      <c:overlay val="0"/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800">
          <a:latin typeface="Century Gothic" panose="020B0502020202020204" pitchFamily="34" charset="0"/>
          <a:ea typeface="Verdana" pitchFamily="34" charset="0"/>
          <a:cs typeface="Verdana" pitchFamily="34" charset="0"/>
        </a:defRPr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35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42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61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04/05/2018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5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</a:t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br>
              <a:rPr lang="pt-BR" sz="60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351654"/>
            <a:ext cx="3657600" cy="465548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assunto – 2016. 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351654"/>
            <a:ext cx="3657600" cy="465548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Atendimentos realizados pela Ouvidoria, por assunto – 2016.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95536" y="6597352"/>
            <a:ext cx="3943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100-00000C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5563726"/>
              </p:ext>
            </p:extLst>
          </p:nvPr>
        </p:nvGraphicFramePr>
        <p:xfrm>
          <a:off x="457200" y="1718774"/>
          <a:ext cx="3657600" cy="495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347686470"/>
              </p:ext>
            </p:extLst>
          </p:nvPr>
        </p:nvGraphicFramePr>
        <p:xfrm>
          <a:off x="4339208" y="1817202"/>
          <a:ext cx="3737992" cy="495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8107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0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36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Ouvidoria</a:t>
            </a:r>
            <a:endParaRPr lang="pt-BR" sz="3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Percentual dos Atendimentos realizados pela Ouvidoria, por tipo de Clientela – 2016.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tipo de Clientela – 2016.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7152490"/>
              </p:ext>
            </p:extLst>
          </p:nvPr>
        </p:nvGraphicFramePr>
        <p:xfrm>
          <a:off x="467544" y="2204864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588992512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467544" y="6583362"/>
            <a:ext cx="3657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2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45351"/>
              </p:ext>
            </p:extLst>
          </p:nvPr>
        </p:nvGraphicFramePr>
        <p:xfrm>
          <a:off x="467544" y="2174874"/>
          <a:ext cx="3647256" cy="3630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3729146"/>
              </p:ext>
            </p:extLst>
          </p:nvPr>
        </p:nvGraphicFramePr>
        <p:xfrm>
          <a:off x="4419600" y="2204864"/>
          <a:ext cx="36576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50570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mês – 2016.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chemeClr val="tx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Histórico dos atendimentos realizados pela Ouvidoria, por ano (2009 - 2016).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6583362"/>
            <a:ext cx="3952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:a16="http://schemas.microsoft.com/office/drawing/2014/main" id="{00000000-0008-0000-0200-00000E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8758242"/>
              </p:ext>
            </p:extLst>
          </p:nvPr>
        </p:nvGraphicFramePr>
        <p:xfrm>
          <a:off x="467544" y="2276872"/>
          <a:ext cx="3657600" cy="37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67367632"/>
              </p:ext>
            </p:extLst>
          </p:nvPr>
        </p:nvGraphicFramePr>
        <p:xfrm>
          <a:off x="4419600" y="2174874"/>
          <a:ext cx="3657600" cy="3486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624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Status dos Atendimentos realizados pela Ouvidoria – 2016.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Percentual dos Status dos Atendimentos realizados pela Ouvidoria – 2016.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11560" y="6597932"/>
            <a:ext cx="3384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300-000008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4850787"/>
              </p:ext>
            </p:extLst>
          </p:nvPr>
        </p:nvGraphicFramePr>
        <p:xfrm>
          <a:off x="457200" y="2174875"/>
          <a:ext cx="3657600" cy="276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>
            <a:extLst>
              <a:ext uri="{FF2B5EF4-FFF2-40B4-BE49-F238E27FC236}">
                <a16:creationId xmlns:a16="http://schemas.microsoft.com/office/drawing/2014/main" id="{00000000-0008-0000-0300-000009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95573089"/>
              </p:ext>
            </p:extLst>
          </p:nvPr>
        </p:nvGraphicFramePr>
        <p:xfrm>
          <a:off x="4419600" y="2174875"/>
          <a:ext cx="3657600" cy="2766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4750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Ouvidoria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(%) Atendimentos realizados pela Ouvidoria, por tipo de manifestação – 2016.</a:t>
            </a: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B05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  <a:cs typeface="Arial" pitchFamily="34" charset="0"/>
              </a:rPr>
              <a:t>Atendimentos realizados pela Ouvidoria, por tipo de manifestação – 2016.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467544" y="6597932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>
                <a:latin typeface="Century Gothic" panose="020B0502020202020204" pitchFamily="34" charset="0"/>
              </a:rPr>
              <a:t>Fonte: Ouvidoria. Org.: DIPLAN/COPLAN/PROAP.</a:t>
            </a:r>
          </a:p>
        </p:txBody>
      </p:sp>
      <p:graphicFrame>
        <p:nvGraphicFramePr>
          <p:cNvPr id="12" name="Espaço Reservado para Conteúdo 11">
            <a:extLst>
              <a:ext uri="{FF2B5EF4-FFF2-40B4-BE49-F238E27FC236}">
                <a16:creationId xmlns:a16="http://schemas.microsoft.com/office/drawing/2014/main" id="{00000000-0008-0000-0900-00000900000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9030063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>
            <a:extLst>
              <a:ext uri="{FF2B5EF4-FFF2-40B4-BE49-F238E27FC236}">
                <a16:creationId xmlns:a16="http://schemas.microsoft.com/office/drawing/2014/main" id="{00000000-0008-0000-0900-00000A000000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57100401"/>
              </p:ext>
            </p:extLst>
          </p:nvPr>
        </p:nvGraphicFramePr>
        <p:xfrm>
          <a:off x="4419600" y="2174874"/>
          <a:ext cx="3657600" cy="413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80418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5">
      <a:dk1>
        <a:srgbClr val="2F2B20"/>
      </a:dk1>
      <a:lt1>
        <a:srgbClr val="FFFFFF"/>
      </a:lt1>
      <a:dk2>
        <a:srgbClr val="00B050"/>
      </a:dk2>
      <a:lt2>
        <a:srgbClr val="DFDCB7"/>
      </a:lt2>
      <a:accent1>
        <a:srgbClr val="FFFFFF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7776</TotalTime>
  <Words>223</Words>
  <Application>Microsoft Office PowerPoint</Application>
  <PresentationFormat>Apresentação na tela (4:3)</PresentationFormat>
  <Paragraphs>49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Cambria</vt:lpstr>
      <vt:lpstr>Century Gothic</vt:lpstr>
      <vt:lpstr>Verdana</vt:lpstr>
      <vt:lpstr>Adjacência</vt:lpstr>
      <vt:lpstr>Indicadores da    </vt:lpstr>
      <vt:lpstr>Indicadores da UFGD Ouvidoria</vt:lpstr>
      <vt:lpstr>Indicadores da UFGD Ouvidoria</vt:lpstr>
      <vt:lpstr>Indicadores da UFGD Ouvidoria</vt:lpstr>
      <vt:lpstr>Indicadores da UFGD Ouvidoria</vt:lpstr>
      <vt:lpstr>Indicadores da UFGD Ouvidoria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 Ramos Langa</dc:creator>
  <cp:lastModifiedBy>Fernanda Ramos Langa</cp:lastModifiedBy>
  <cp:revision>744</cp:revision>
  <cp:lastPrinted>2013-09-26T11:36:08Z</cp:lastPrinted>
  <dcterms:created xsi:type="dcterms:W3CDTF">2013-09-24T13:35:27Z</dcterms:created>
  <dcterms:modified xsi:type="dcterms:W3CDTF">2018-05-04T15:20:28Z</dcterms:modified>
</cp:coreProperties>
</file>